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59" r:id="rId8"/>
    <p:sldId id="264" r:id="rId9"/>
    <p:sldId id="265"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E2B"/>
    <a:srgbClr val="1C1E2B"/>
    <a:srgbClr val="C1334D"/>
    <a:srgbClr val="A2334E"/>
    <a:srgbClr val="A66F26"/>
    <a:srgbClr val="A0334E"/>
    <a:srgbClr val="D4D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5" d="100"/>
          <a:sy n="75" d="100"/>
        </p:scale>
        <p:origin x="54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9C97ED-7815-44F9-9177-E7D1DC424A8F}"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3123634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C97ED-7815-44F9-9177-E7D1DC424A8F}"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414287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C97ED-7815-44F9-9177-E7D1DC424A8F}"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313365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C97ED-7815-44F9-9177-E7D1DC424A8F}"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1223061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49C97ED-7815-44F9-9177-E7D1DC424A8F}" type="datetimeFigureOut">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274395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9C97ED-7815-44F9-9177-E7D1DC424A8F}"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14977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9C97ED-7815-44F9-9177-E7D1DC424A8F}" type="datetimeFigureOut">
              <a:rPr lang="en-US" smtClean="0"/>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269036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9C97ED-7815-44F9-9177-E7D1DC424A8F}" type="datetimeFigureOut">
              <a:rPr lang="en-US" smtClean="0"/>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117413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C97ED-7815-44F9-9177-E7D1DC424A8F}" type="datetimeFigureOut">
              <a:rPr lang="en-US" smtClean="0"/>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218684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C97ED-7815-44F9-9177-E7D1DC424A8F}"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1004042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C97ED-7815-44F9-9177-E7D1DC424A8F}" type="datetimeFigureOut">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3CA78-FDA2-47A2-A42B-395AA2710F99}" type="slidenum">
              <a:rPr lang="en-US" smtClean="0"/>
              <a:t>‹#›</a:t>
            </a:fld>
            <a:endParaRPr lang="en-US"/>
          </a:p>
        </p:txBody>
      </p:sp>
    </p:spTree>
    <p:extLst>
      <p:ext uri="{BB962C8B-B14F-4D97-AF65-F5344CB8AC3E}">
        <p14:creationId xmlns:p14="http://schemas.microsoft.com/office/powerpoint/2010/main" val="172776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C97ED-7815-44F9-9177-E7D1DC424A8F}" type="datetimeFigureOut">
              <a:rPr lang="en-US" smtClean="0"/>
              <a:t>11/26/2023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3CA78-FDA2-47A2-A42B-395AA2710F99}" type="slidenum">
              <a:rPr lang="en-US" smtClean="0"/>
              <a:t>‹#›</a:t>
            </a:fld>
            <a:endParaRPr lang="en-US"/>
          </a:p>
        </p:txBody>
      </p:sp>
    </p:spTree>
    <p:extLst>
      <p:ext uri="{BB962C8B-B14F-4D97-AF65-F5344CB8AC3E}">
        <p14:creationId xmlns:p14="http://schemas.microsoft.com/office/powerpoint/2010/main" val="3096307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png"/><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0.jpg"/><Relationship Id="rId5" Type="http://schemas.openxmlformats.org/officeDocument/2006/relationships/image" Target="../media/image5.png"/><Relationship Id="rId10" Type="http://schemas.openxmlformats.org/officeDocument/2006/relationships/image" Target="../media/image9.jpeg"/><Relationship Id="rId4" Type="http://schemas.microsoft.com/office/2007/relationships/hdphoto" Target="../media/hdphoto1.wdp"/><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jp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2572512"/>
          </a:xfrm>
          <a:prstGeom prst="rect">
            <a:avLst/>
          </a:prstGeom>
          <a:solidFill>
            <a:srgbClr val="C133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t="6228" b="17295"/>
          <a:stretch/>
        </p:blipFill>
        <p:spPr>
          <a:xfrm>
            <a:off x="483576" y="530250"/>
            <a:ext cx="3589019" cy="3898900"/>
          </a:xfrm>
          <a:prstGeom prst="rect">
            <a:avLst/>
          </a:prstGeom>
        </p:spPr>
      </p:pic>
      <p:sp>
        <p:nvSpPr>
          <p:cNvPr id="14" name="Rectangle 13"/>
          <p:cNvSpPr/>
          <p:nvPr/>
        </p:nvSpPr>
        <p:spPr>
          <a:xfrm>
            <a:off x="239151" y="281354"/>
            <a:ext cx="11676184" cy="62741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542674" y="1115406"/>
            <a:ext cx="6000650" cy="3477875"/>
          </a:xfrm>
          <a:prstGeom prst="rect">
            <a:avLst/>
          </a:prstGeom>
          <a:solidFill>
            <a:schemeClr val="bg2">
              <a:alpha val="61000"/>
            </a:schemeClr>
          </a:solidFill>
        </p:spPr>
        <p:txBody>
          <a:bodyPr wrap="square" lIns="91440" tIns="45720" rIns="91440" bIns="45720">
            <a:spAutoFit/>
          </a:bodyPr>
          <a:lstStyle/>
          <a:p>
            <a:pPr algn="ctr"/>
            <a:r>
              <a:rPr lang="en-US" sz="4400" dirty="0" smtClean="0">
                <a:ln w="0"/>
                <a:solidFill>
                  <a:srgbClr val="1C1E2B"/>
                </a:solidFill>
                <a:effectLst>
                  <a:outerShdw blurRad="38100" dist="19050" dir="2700000" algn="tl" rotWithShape="0">
                    <a:schemeClr val="dk1">
                      <a:alpha val="40000"/>
                    </a:schemeClr>
                  </a:outerShdw>
                </a:effectLst>
              </a:rPr>
              <a:t>  </a:t>
            </a:r>
          </a:p>
          <a:p>
            <a:pPr algn="ctr"/>
            <a:r>
              <a:rPr lang="en-GB" sz="4400" b="1" u="sng" dirty="0" smtClean="0"/>
              <a:t>EKITI STATE UNIVERSITY</a:t>
            </a:r>
            <a:r>
              <a:rPr lang="en-GB" sz="4400" dirty="0" smtClean="0"/>
              <a:t/>
            </a:r>
            <a:br>
              <a:rPr lang="en-GB" sz="4400" dirty="0" smtClean="0"/>
            </a:br>
            <a:r>
              <a:rPr lang="en-GB" sz="4400" dirty="0" smtClean="0"/>
              <a:t>PRESENTATION ON EXPERIENCED GAINED DURING SIWES.</a:t>
            </a:r>
            <a:endParaRPr lang="en-US" sz="4400" b="0" cap="none" spc="0" dirty="0">
              <a:ln w="0"/>
              <a:solidFill>
                <a:srgbClr val="1C1E2B"/>
              </a:solidFill>
              <a:effectLst>
                <a:outerShdw blurRad="38100" dist="19050" dir="2700000" algn="tl" rotWithShape="0">
                  <a:schemeClr val="dk1">
                    <a:alpha val="40000"/>
                  </a:schemeClr>
                </a:outerShdw>
              </a:effectLst>
            </a:endParaRPr>
          </a:p>
        </p:txBody>
      </p:sp>
      <p:sp>
        <p:nvSpPr>
          <p:cNvPr id="16" name="Rectangle 15"/>
          <p:cNvSpPr/>
          <p:nvPr/>
        </p:nvSpPr>
        <p:spPr>
          <a:xfrm>
            <a:off x="760241" y="4569827"/>
            <a:ext cx="7626250" cy="2062103"/>
          </a:xfrm>
          <a:prstGeom prst="rect">
            <a:avLst/>
          </a:prstGeom>
          <a:noFill/>
        </p:spPr>
        <p:txBody>
          <a:bodyPr wrap="square" lIns="91440" tIns="45720" rIns="91440" bIns="45720">
            <a:spAutoFit/>
          </a:bodyPr>
          <a:lstStyle/>
          <a:p>
            <a:r>
              <a:rPr lang="en-GB" sz="3200" b="1" dirty="0" smtClean="0"/>
              <a:t>NAME : ABANA JOSHUA SEGUN </a:t>
            </a:r>
          </a:p>
          <a:p>
            <a:r>
              <a:rPr lang="en-GB" sz="3200" b="1" dirty="0" smtClean="0"/>
              <a:t>MATRIC NO: 1909007001</a:t>
            </a:r>
          </a:p>
          <a:p>
            <a:r>
              <a:rPr lang="en-GB" sz="3200" b="1" dirty="0" smtClean="0"/>
              <a:t>FACULTY OF EDUCATION </a:t>
            </a:r>
          </a:p>
          <a:p>
            <a:r>
              <a:rPr lang="en-GB" sz="3200" b="1" dirty="0" smtClean="0"/>
              <a:t>COMPUTER SCIENCE</a:t>
            </a:r>
          </a:p>
        </p:txBody>
      </p:sp>
    </p:spTree>
    <p:extLst>
      <p:ext uri="{BB962C8B-B14F-4D97-AF65-F5344CB8AC3E}">
        <p14:creationId xmlns:p14="http://schemas.microsoft.com/office/powerpoint/2010/main" val="25684325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0" y="-82551"/>
            <a:ext cx="12192000" cy="1405166"/>
            <a:chOff x="0" y="275942"/>
            <a:chExt cx="12192000" cy="1754093"/>
          </a:xfrm>
        </p:grpSpPr>
        <p:sp>
          <p:nvSpPr>
            <p:cNvPr id="22" name="Rectangle 21"/>
            <p:cNvSpPr/>
            <p:nvPr/>
          </p:nvSpPr>
          <p:spPr>
            <a:xfrm flipV="1">
              <a:off x="0" y="1756568"/>
              <a:ext cx="12192000" cy="174656"/>
            </a:xfrm>
            <a:prstGeom prst="rect">
              <a:avLst/>
            </a:prstGeom>
            <a:solidFill>
              <a:srgbClr val="A23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75942"/>
              <a:ext cx="12192000" cy="1579822"/>
            </a:xfrm>
            <a:prstGeom prst="rect">
              <a:avLst/>
            </a:prstGeom>
            <a:solidFill>
              <a:srgbClr val="1C1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flipV="1">
              <a:off x="0" y="1931224"/>
              <a:ext cx="12192000" cy="98811"/>
            </a:xfrm>
            <a:prstGeom prst="rect">
              <a:avLst/>
            </a:prstGeom>
            <a:solidFill>
              <a:srgbClr val="A66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6840" t="6464" r="18082" b="12306"/>
          <a:stretch/>
        </p:blipFill>
        <p:spPr>
          <a:xfrm>
            <a:off x="0" y="-82551"/>
            <a:ext cx="2872349" cy="3107787"/>
          </a:xfrm>
          <a:prstGeom prst="rect">
            <a:avLst/>
          </a:prstGeom>
        </p:spPr>
      </p:pic>
      <p:sp>
        <p:nvSpPr>
          <p:cNvPr id="25" name="Rectangle 24"/>
          <p:cNvSpPr/>
          <p:nvPr/>
        </p:nvSpPr>
        <p:spPr>
          <a:xfrm>
            <a:off x="2493734" y="2967335"/>
            <a:ext cx="720453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THANKS FOR WATCHING!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36653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1"/>
            <a:ext cx="12192000" cy="1405166"/>
            <a:chOff x="0" y="275942"/>
            <a:chExt cx="12192000" cy="1754093"/>
          </a:xfrm>
        </p:grpSpPr>
        <p:sp>
          <p:nvSpPr>
            <p:cNvPr id="11" name="Rectangle 10"/>
            <p:cNvSpPr/>
            <p:nvPr/>
          </p:nvSpPr>
          <p:spPr>
            <a:xfrm flipV="1">
              <a:off x="0" y="1756568"/>
              <a:ext cx="12192000" cy="174656"/>
            </a:xfrm>
            <a:prstGeom prst="rect">
              <a:avLst/>
            </a:prstGeom>
            <a:solidFill>
              <a:srgbClr val="A23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275942"/>
              <a:ext cx="12192000" cy="1579822"/>
            </a:xfrm>
            <a:prstGeom prst="rect">
              <a:avLst/>
            </a:prstGeom>
            <a:solidFill>
              <a:srgbClr val="1C1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V="1">
              <a:off x="0" y="1931224"/>
              <a:ext cx="12192000" cy="98811"/>
            </a:xfrm>
            <a:prstGeom prst="rect">
              <a:avLst/>
            </a:prstGeom>
            <a:solidFill>
              <a:srgbClr val="A66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264894" y="342231"/>
            <a:ext cx="4997842" cy="707886"/>
          </a:xfrm>
          <a:prstGeom prst="rect">
            <a:avLst/>
          </a:prstGeom>
          <a:noFill/>
        </p:spPr>
        <p:txBody>
          <a:bodyPr wrap="none" lIns="91440" tIns="45720" rIns="91440" bIns="45720">
            <a:spAutoFit/>
          </a:bodyPr>
          <a:lstStyle/>
          <a:p>
            <a:pPr algn="ctr"/>
            <a:r>
              <a:rPr lang="en-US" sz="4000" b="0" cap="none" spc="0" dirty="0" smtClean="0">
                <a:ln w="0"/>
                <a:solidFill>
                  <a:schemeClr val="bg1"/>
                </a:solidFill>
                <a:effectLst>
                  <a:outerShdw blurRad="38100" dist="19050" dir="2700000" algn="tl" rotWithShape="0">
                    <a:schemeClr val="dk1">
                      <a:alpha val="40000"/>
                    </a:schemeClr>
                  </a:outerShdw>
                </a:effectLst>
              </a:rPr>
              <a:t>ABOUT THE COMPANY </a:t>
            </a:r>
            <a:endParaRPr lang="en-US" sz="40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p:cNvSpPr/>
          <p:nvPr/>
        </p:nvSpPr>
        <p:spPr>
          <a:xfrm>
            <a:off x="0" y="1461991"/>
            <a:ext cx="12192000" cy="5355312"/>
          </a:xfrm>
          <a:prstGeom prst="rect">
            <a:avLst/>
          </a:prstGeom>
          <a:solidFill>
            <a:schemeClr val="bg2"/>
          </a:solidFill>
        </p:spPr>
        <p:txBody>
          <a:bodyPr wrap="square" lIns="91440" tIns="45720" rIns="91440" bIns="45720">
            <a:spAutoFit/>
          </a:bodyPr>
          <a:lstStyle/>
          <a:p>
            <a:r>
              <a:rPr lang="en-US" b="1" dirty="0" smtClean="0"/>
              <a:t>ADC Systems Integrated Solutions </a:t>
            </a:r>
            <a:r>
              <a:rPr lang="en-US" dirty="0" smtClean="0"/>
              <a:t>is a leading provider of cutting-edge security solutions and smart technology installations. With a commitment to enhancing safety, security, and efficiency, we offer a wide range of services for both residential and commercial clients.</a:t>
            </a:r>
            <a:endParaRPr lang="en-US" sz="4000" b="0" cap="none" spc="0" dirty="0" smtClean="0">
              <a:ln w="0"/>
              <a:solidFill>
                <a:schemeClr val="bg1"/>
              </a:solidFill>
              <a:effectLst>
                <a:outerShdw blurRad="38100" dist="19050" dir="2700000" algn="tl" rotWithShape="0">
                  <a:schemeClr val="dk1">
                    <a:alpha val="40000"/>
                  </a:schemeClr>
                </a:outerShdw>
              </a:effectLst>
            </a:endParaRPr>
          </a:p>
          <a:p>
            <a:r>
              <a:rPr lang="en-US" b="1" dirty="0" smtClean="0"/>
              <a:t>Services</a:t>
            </a:r>
            <a:endParaRPr lang="en-US" dirty="0"/>
          </a:p>
          <a:p>
            <a:pPr lvl="0"/>
            <a:r>
              <a:rPr lang="en-US" dirty="0" smtClean="0"/>
              <a:t>CCTV </a:t>
            </a:r>
            <a:r>
              <a:rPr lang="en-US" dirty="0"/>
              <a:t>Surveillance: We design, install, and maintain state-of-the-art CCTV camera systems that provide real-time monitoring and recording capabilities, ensuring the highest level of security.</a:t>
            </a:r>
          </a:p>
          <a:p>
            <a:pPr lvl="0"/>
            <a:r>
              <a:rPr lang="en-US" dirty="0"/>
              <a:t>Access Control: Our access control systems allow clients to manage and restrict entry to their premises, protecting against unauthorized access.</a:t>
            </a:r>
          </a:p>
          <a:p>
            <a:pPr lvl="0"/>
            <a:r>
              <a:rPr lang="en-US" dirty="0" smtClean="0"/>
              <a:t>Fire </a:t>
            </a:r>
            <a:r>
              <a:rPr lang="en-US" dirty="0"/>
              <a:t>Alarm Systems: Our fire alarm solutions are designed to provide early detection and immediate alerts in case of a fire emergency.</a:t>
            </a:r>
          </a:p>
          <a:p>
            <a:r>
              <a:rPr lang="en-US" dirty="0"/>
              <a:t>Smart Technology Installations:</a:t>
            </a:r>
          </a:p>
          <a:p>
            <a:pPr lvl="0"/>
            <a:r>
              <a:rPr lang="en-US" dirty="0"/>
              <a:t>Home Automation: We integrate smart home devices to enhance convenience and energy efficiency, allowing homeowners to control lighting, HVAC, and security systems remotely.</a:t>
            </a:r>
          </a:p>
          <a:p>
            <a:pPr lvl="0"/>
            <a:r>
              <a:rPr lang="en-US" dirty="0"/>
              <a:t>Office Automation: Our smart office solutions streamline workflow, improve productivity, and optimize energy usage through the installation of automation systems, including lighting, HVAC, and network management.</a:t>
            </a:r>
          </a:p>
          <a:p>
            <a:pPr lvl="0"/>
            <a:r>
              <a:rPr lang="en-US" dirty="0"/>
              <a:t>Networking Solutions: ADC Systems specializes in setting up robust networks, including switches, routers, and computers, to ensure seamless connectivity and data security.</a:t>
            </a:r>
          </a:p>
          <a:p>
            <a:pPr lvl="0"/>
            <a:r>
              <a:rPr lang="en-US" dirty="0"/>
              <a:t>Spyware and Monitoring: For both residential and commercial clients, we offer spyware and monitoring solutions to enhance security and surveillance capabilities.</a:t>
            </a:r>
          </a:p>
        </p:txBody>
      </p:sp>
    </p:spTree>
    <p:extLst>
      <p:ext uri="{BB962C8B-B14F-4D97-AF65-F5344CB8AC3E}">
        <p14:creationId xmlns:p14="http://schemas.microsoft.com/office/powerpoint/2010/main" val="3613977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1405166"/>
            <a:chOff x="0" y="275942"/>
            <a:chExt cx="12192000" cy="1754093"/>
          </a:xfrm>
        </p:grpSpPr>
        <p:sp>
          <p:nvSpPr>
            <p:cNvPr id="8" name="Rectangle 7"/>
            <p:cNvSpPr/>
            <p:nvPr/>
          </p:nvSpPr>
          <p:spPr>
            <a:xfrm flipV="1">
              <a:off x="0" y="1756568"/>
              <a:ext cx="12192000" cy="174656"/>
            </a:xfrm>
            <a:prstGeom prst="rect">
              <a:avLst/>
            </a:prstGeom>
            <a:solidFill>
              <a:srgbClr val="A23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275942"/>
              <a:ext cx="12192000" cy="1579822"/>
            </a:xfrm>
            <a:prstGeom prst="rect">
              <a:avLst/>
            </a:prstGeom>
            <a:solidFill>
              <a:srgbClr val="1C1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V="1">
              <a:off x="0" y="1931224"/>
              <a:ext cx="12192000" cy="98811"/>
            </a:xfrm>
            <a:prstGeom prst="rect">
              <a:avLst/>
            </a:prstGeom>
            <a:solidFill>
              <a:srgbClr val="A66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352277" y="645332"/>
            <a:ext cx="5567936" cy="584775"/>
          </a:xfrm>
          <a:prstGeom prst="rect">
            <a:avLst/>
          </a:prstGeom>
        </p:spPr>
        <p:txBody>
          <a:bodyPr wrap="none">
            <a:spAutoFit/>
          </a:bodyPr>
          <a:lstStyle/>
          <a:p>
            <a:pPr algn="ctr"/>
            <a:r>
              <a:rPr lang="en-US" sz="3200" dirty="0" smtClean="0">
                <a:ln w="0"/>
                <a:solidFill>
                  <a:schemeClr val="bg1"/>
                </a:solidFill>
                <a:effectLst>
                  <a:outerShdw blurRad="38100" dist="19050" dir="2700000" algn="tl" rotWithShape="0">
                    <a:schemeClr val="dk1">
                      <a:alpha val="40000"/>
                    </a:schemeClr>
                  </a:outerShdw>
                </a:effectLst>
              </a:rPr>
              <a:t>HD CCTV </a:t>
            </a:r>
            <a:r>
              <a:rPr lang="en-US" sz="3200" dirty="0" smtClean="0">
                <a:ln w="0"/>
                <a:solidFill>
                  <a:schemeClr val="bg1"/>
                </a:solidFill>
                <a:effectLst>
                  <a:outerShdw blurRad="38100" dist="19050" dir="2700000" algn="tl" rotWithShape="0">
                    <a:schemeClr val="dk1">
                      <a:alpha val="40000"/>
                    </a:schemeClr>
                  </a:outerShdw>
                </a:effectLst>
              </a:rPr>
              <a:t>(High Definition CCTV) </a:t>
            </a:r>
          </a:p>
        </p:txBody>
      </p:sp>
      <p:sp>
        <p:nvSpPr>
          <p:cNvPr id="31" name="Rectangle 30"/>
          <p:cNvSpPr/>
          <p:nvPr/>
        </p:nvSpPr>
        <p:spPr>
          <a:xfrm>
            <a:off x="302872" y="5326162"/>
            <a:ext cx="3247160" cy="1323439"/>
          </a:xfrm>
          <a:prstGeom prst="rect">
            <a:avLst/>
          </a:prstGeom>
        </p:spPr>
        <p:txBody>
          <a:bodyPr wrap="square">
            <a:spAutoFit/>
          </a:bodyPr>
          <a:lstStyle/>
          <a:p>
            <a:r>
              <a:rPr lang="en-US" sz="1600" dirty="0" smtClean="0"/>
              <a:t>HD </a:t>
            </a:r>
            <a:r>
              <a:rPr lang="en-US" sz="1600" dirty="0"/>
              <a:t>CCTV systems offer higher resolution compared to standard analog systems. They can provide video in formats like 720p or 1080p, similar to HD </a:t>
            </a:r>
            <a:r>
              <a:rPr lang="en-US" sz="1600" dirty="0" smtClean="0"/>
              <a:t>television. </a:t>
            </a:r>
          </a:p>
        </p:txBody>
      </p:sp>
      <p:pic>
        <p:nvPicPr>
          <p:cNvPr id="48" name="Picture 47"/>
          <p:cNvPicPr>
            <a:picLocks noChangeAspect="1"/>
          </p:cNvPicPr>
          <p:nvPr/>
        </p:nvPicPr>
        <p:blipFill rotWithShape="1">
          <a:blip r:embed="rId2" cstate="print">
            <a:extLst>
              <a:ext uri="{28A0092B-C50C-407E-A947-70E740481C1C}">
                <a14:useLocalDpi xmlns:a14="http://schemas.microsoft.com/office/drawing/2010/main" val="0"/>
              </a:ext>
            </a:extLst>
          </a:blip>
          <a:srcRect l="1744" t="8052" b="5903"/>
          <a:stretch/>
        </p:blipFill>
        <p:spPr>
          <a:xfrm rot="16200000">
            <a:off x="-55361" y="2040291"/>
            <a:ext cx="3529297" cy="2763236"/>
          </a:xfrm>
          <a:prstGeom prst="rect">
            <a:avLst/>
          </a:prstGeom>
        </p:spPr>
      </p:pic>
      <p:grpSp>
        <p:nvGrpSpPr>
          <p:cNvPr id="85" name="Group 84"/>
          <p:cNvGrpSpPr/>
          <p:nvPr/>
        </p:nvGrpSpPr>
        <p:grpSpPr>
          <a:xfrm>
            <a:off x="3893385" y="1543717"/>
            <a:ext cx="3576938" cy="4872717"/>
            <a:chOff x="3893385" y="1543717"/>
            <a:chExt cx="3576938" cy="4872717"/>
          </a:xfrm>
        </p:grpSpPr>
        <p:pic>
          <p:nvPicPr>
            <p:cNvPr id="29" name="Picture 2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4249" b="85109" l="29028" r="96389"/>
                      </a14:imgEffect>
                    </a14:imgLayer>
                  </a14:imgProps>
                </a:ext>
                <a:ext uri="{28A0092B-C50C-407E-A947-70E740481C1C}">
                  <a14:useLocalDpi xmlns:a14="http://schemas.microsoft.com/office/drawing/2010/main" val="0"/>
                </a:ext>
              </a:extLst>
            </a:blip>
            <a:srcRect l="27447" t="20437" b="13302"/>
            <a:stretch/>
          </p:blipFill>
          <p:spPr>
            <a:xfrm>
              <a:off x="5440992" y="4418292"/>
              <a:ext cx="2029331" cy="1998142"/>
            </a:xfrm>
            <a:prstGeom prst="rect">
              <a:avLst/>
            </a:prstGeom>
          </p:spPr>
        </p:pic>
        <p:pic>
          <p:nvPicPr>
            <p:cNvPr id="2" name="Picture 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430" b="94404" l="3610" r="100000"/>
                      </a14:imgEffect>
                    </a14:imgLayer>
                  </a14:imgProps>
                </a:ext>
                <a:ext uri="{28A0092B-C50C-407E-A947-70E740481C1C}">
                  <a14:useLocalDpi xmlns:a14="http://schemas.microsoft.com/office/drawing/2010/main" val="0"/>
                </a:ext>
              </a:extLst>
            </a:blip>
            <a:srcRect l="-3558" t="2756" r="51" b="4837"/>
            <a:stretch/>
          </p:blipFill>
          <p:spPr>
            <a:xfrm rot="2094191">
              <a:off x="4205576" y="2784044"/>
              <a:ext cx="2356038" cy="2103332"/>
            </a:xfrm>
            <a:prstGeom prst="rect">
              <a:avLst/>
            </a:prstGeom>
          </p:spPr>
        </p:pic>
        <p:sp>
          <p:nvSpPr>
            <p:cNvPr id="33" name="Rectangle 32"/>
            <p:cNvSpPr/>
            <p:nvPr/>
          </p:nvSpPr>
          <p:spPr>
            <a:xfrm>
              <a:off x="4002404" y="1543717"/>
              <a:ext cx="3247160" cy="1815882"/>
            </a:xfrm>
            <a:prstGeom prst="rect">
              <a:avLst/>
            </a:prstGeom>
          </p:spPr>
          <p:txBody>
            <a:bodyPr wrap="square">
              <a:spAutoFit/>
            </a:bodyPr>
            <a:lstStyle/>
            <a:p>
              <a:r>
                <a:rPr lang="en-US" sz="1600" dirty="0"/>
                <a:t>HD CCTV often uses the same coaxial cables as analog systems, making it easier to upgrade existing infrastructure. However, some HD systems may use different types of cables for higher resolutions and longer distances</a:t>
              </a:r>
              <a:r>
                <a:rPr lang="en-US" sz="1600" dirty="0" smtClean="0"/>
                <a:t>.</a:t>
              </a:r>
              <a:endParaRPr lang="en-US" sz="1600" dirty="0"/>
            </a:p>
          </p:txBody>
        </p:sp>
        <p:grpSp>
          <p:nvGrpSpPr>
            <p:cNvPr id="50" name="Group 49"/>
            <p:cNvGrpSpPr/>
            <p:nvPr/>
          </p:nvGrpSpPr>
          <p:grpSpPr>
            <a:xfrm>
              <a:off x="3893385" y="4479569"/>
              <a:ext cx="1547607" cy="1549846"/>
              <a:chOff x="3893385" y="4479569"/>
              <a:chExt cx="1645579" cy="1549846"/>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3032" y="4805141"/>
                <a:ext cx="1085197" cy="1224274"/>
              </a:xfrm>
              <a:prstGeom prst="rect">
                <a:avLst/>
              </a:prstGeom>
            </p:spPr>
          </p:pic>
          <p:sp>
            <p:nvSpPr>
              <p:cNvPr id="49" name="Rectangle 48"/>
              <p:cNvSpPr/>
              <p:nvPr/>
            </p:nvSpPr>
            <p:spPr>
              <a:xfrm>
                <a:off x="3893385" y="4479569"/>
                <a:ext cx="1645579" cy="338554"/>
              </a:xfrm>
              <a:prstGeom prst="rect">
                <a:avLst/>
              </a:prstGeom>
            </p:spPr>
            <p:txBody>
              <a:bodyPr wrap="none">
                <a:spAutoFit/>
              </a:bodyPr>
              <a:lstStyle/>
              <a:p>
                <a:pPr algn="ctr"/>
                <a:r>
                  <a:rPr lang="en-US" sz="1600" dirty="0" smtClean="0">
                    <a:ln w="0"/>
                    <a:effectLst>
                      <a:outerShdw blurRad="38100" dist="19050" dir="2700000" algn="tl" rotWithShape="0">
                        <a:schemeClr val="dk1">
                          <a:alpha val="40000"/>
                        </a:schemeClr>
                      </a:outerShdw>
                    </a:effectLst>
                  </a:rPr>
                  <a:t>BNC CONNECTOR</a:t>
                </a:r>
              </a:p>
            </p:txBody>
          </p:sp>
        </p:grpSp>
      </p:grpSp>
      <p:grpSp>
        <p:nvGrpSpPr>
          <p:cNvPr id="51" name="Google Shape;8350;p78"/>
          <p:cNvGrpSpPr/>
          <p:nvPr/>
        </p:nvGrpSpPr>
        <p:grpSpPr>
          <a:xfrm rot="16200000" flipH="1">
            <a:off x="1234120" y="4108312"/>
            <a:ext cx="4992342" cy="90240"/>
            <a:chOff x="219558" y="4738465"/>
            <a:chExt cx="5852400" cy="102300"/>
          </a:xfrm>
          <a:solidFill>
            <a:srgbClr val="1C1E2B"/>
          </a:solidFill>
        </p:grpSpPr>
        <p:cxnSp>
          <p:nvCxnSpPr>
            <p:cNvPr id="52" name="Google Shape;8351;p78"/>
            <p:cNvCxnSpPr/>
            <p:nvPr/>
          </p:nvCxnSpPr>
          <p:spPr>
            <a:xfrm>
              <a:off x="219558" y="4789684"/>
              <a:ext cx="5852400" cy="0"/>
            </a:xfrm>
            <a:prstGeom prst="straightConnector1">
              <a:avLst/>
            </a:prstGeom>
            <a:grpFill/>
            <a:ln w="9525" cap="flat" cmpd="sng">
              <a:solidFill>
                <a:srgbClr val="1C1E2B"/>
              </a:solidFill>
              <a:prstDash val="solid"/>
              <a:round/>
              <a:headEnd type="oval" w="med" len="med"/>
              <a:tailEnd type="oval" w="med" len="med"/>
            </a:ln>
          </p:spPr>
        </p:cxnSp>
        <p:sp>
          <p:nvSpPr>
            <p:cNvPr id="53" name="Google Shape;8352;p78"/>
            <p:cNvSpPr/>
            <p:nvPr/>
          </p:nvSpPr>
          <p:spPr>
            <a:xfrm>
              <a:off x="1200298"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53;p78"/>
            <p:cNvSpPr/>
            <p:nvPr/>
          </p:nvSpPr>
          <p:spPr>
            <a:xfrm>
              <a:off x="2175146"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54;p78"/>
            <p:cNvSpPr/>
            <p:nvPr/>
          </p:nvSpPr>
          <p:spPr>
            <a:xfrm>
              <a:off x="3040751"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55;p78"/>
            <p:cNvSpPr/>
            <p:nvPr/>
          </p:nvSpPr>
          <p:spPr>
            <a:xfrm>
              <a:off x="4028157"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56;p78"/>
            <p:cNvSpPr/>
            <p:nvPr/>
          </p:nvSpPr>
          <p:spPr>
            <a:xfrm>
              <a:off x="5040827"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350;p78"/>
          <p:cNvGrpSpPr/>
          <p:nvPr/>
        </p:nvGrpSpPr>
        <p:grpSpPr>
          <a:xfrm rot="16200000" flipH="1">
            <a:off x="5123946" y="4108311"/>
            <a:ext cx="4992342" cy="90240"/>
            <a:chOff x="219558" y="4738465"/>
            <a:chExt cx="5852400" cy="102300"/>
          </a:xfrm>
          <a:solidFill>
            <a:srgbClr val="1C1E2B"/>
          </a:solidFill>
        </p:grpSpPr>
        <p:cxnSp>
          <p:nvCxnSpPr>
            <p:cNvPr id="59" name="Google Shape;8351;p78"/>
            <p:cNvCxnSpPr/>
            <p:nvPr/>
          </p:nvCxnSpPr>
          <p:spPr>
            <a:xfrm>
              <a:off x="219558" y="4789684"/>
              <a:ext cx="5852400" cy="0"/>
            </a:xfrm>
            <a:prstGeom prst="straightConnector1">
              <a:avLst/>
            </a:prstGeom>
            <a:grpFill/>
            <a:ln w="9525" cap="flat" cmpd="sng">
              <a:solidFill>
                <a:srgbClr val="1C1E2B"/>
              </a:solidFill>
              <a:prstDash val="solid"/>
              <a:round/>
              <a:headEnd type="oval" w="med" len="med"/>
              <a:tailEnd type="oval" w="med" len="med"/>
            </a:ln>
          </p:spPr>
        </p:cxnSp>
        <p:sp>
          <p:nvSpPr>
            <p:cNvPr id="60" name="Google Shape;8352;p78"/>
            <p:cNvSpPr/>
            <p:nvPr/>
          </p:nvSpPr>
          <p:spPr>
            <a:xfrm>
              <a:off x="1200298"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53;p78"/>
            <p:cNvSpPr/>
            <p:nvPr/>
          </p:nvSpPr>
          <p:spPr>
            <a:xfrm>
              <a:off x="2175146"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4;p78"/>
            <p:cNvSpPr/>
            <p:nvPr/>
          </p:nvSpPr>
          <p:spPr>
            <a:xfrm>
              <a:off x="3040751"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55;p78"/>
            <p:cNvSpPr/>
            <p:nvPr/>
          </p:nvSpPr>
          <p:spPr>
            <a:xfrm>
              <a:off x="4028157"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56;p78"/>
            <p:cNvSpPr/>
            <p:nvPr/>
          </p:nvSpPr>
          <p:spPr>
            <a:xfrm>
              <a:off x="5040827"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roup 85"/>
          <p:cNvGrpSpPr/>
          <p:nvPr/>
        </p:nvGrpSpPr>
        <p:grpSpPr>
          <a:xfrm>
            <a:off x="7815092" y="1547920"/>
            <a:ext cx="4284277" cy="5219247"/>
            <a:chOff x="7665237" y="1552949"/>
            <a:chExt cx="4284277" cy="5219247"/>
          </a:xfrm>
        </p:grpSpPr>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07417" y="4151122"/>
              <a:ext cx="1868200" cy="2183175"/>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07105" y="4603536"/>
              <a:ext cx="1842409" cy="2168660"/>
            </a:xfrm>
            <a:prstGeom prst="rect">
              <a:avLst/>
            </a:prstGeom>
          </p:spPr>
        </p:pic>
        <p:sp>
          <p:nvSpPr>
            <p:cNvPr id="81" name="Rectangle 80"/>
            <p:cNvSpPr/>
            <p:nvPr/>
          </p:nvSpPr>
          <p:spPr>
            <a:xfrm>
              <a:off x="7665237" y="1552949"/>
              <a:ext cx="3247160" cy="369332"/>
            </a:xfrm>
            <a:prstGeom prst="rect">
              <a:avLst/>
            </a:prstGeom>
          </p:spPr>
          <p:txBody>
            <a:bodyPr wrap="square">
              <a:spAutoFit/>
            </a:bodyPr>
            <a:lstStyle/>
            <a:p>
              <a:r>
                <a:rPr lang="en-US" dirty="0"/>
                <a:t>HD systems </a:t>
              </a:r>
              <a:r>
                <a:rPr lang="en-US" dirty="0" smtClean="0"/>
                <a:t>uses </a:t>
              </a:r>
              <a:r>
                <a:rPr lang="en-US" dirty="0"/>
                <a:t>DVRs </a:t>
              </a:r>
              <a:endParaRPr lang="en-US" sz="1600" dirty="0"/>
            </a:p>
          </p:txBody>
        </p:sp>
        <p:pic>
          <p:nvPicPr>
            <p:cNvPr id="82" name="Picture 81"/>
            <p:cNvPicPr>
              <a:picLocks noChangeAspect="1"/>
            </p:cNvPicPr>
            <p:nvPr/>
          </p:nvPicPr>
          <p:blipFill rotWithShape="1">
            <a:blip r:embed="rId10" cstate="print">
              <a:extLst>
                <a:ext uri="{28A0092B-C50C-407E-A947-70E740481C1C}">
                  <a14:useLocalDpi xmlns:a14="http://schemas.microsoft.com/office/drawing/2010/main" val="0"/>
                </a:ext>
              </a:extLst>
            </a:blip>
            <a:srcRect l="6055"/>
            <a:stretch/>
          </p:blipFill>
          <p:spPr>
            <a:xfrm>
              <a:off x="7710418" y="1975674"/>
              <a:ext cx="2992406" cy="1829407"/>
            </a:xfrm>
            <a:prstGeom prst="rect">
              <a:avLst/>
            </a:prstGeom>
          </p:spPr>
        </p:pic>
        <p:pic>
          <p:nvPicPr>
            <p:cNvPr id="83" name="Picture 82"/>
            <p:cNvPicPr>
              <a:picLocks noChangeAspect="1"/>
            </p:cNvPicPr>
            <p:nvPr/>
          </p:nvPicPr>
          <p:blipFill rotWithShape="1">
            <a:blip r:embed="rId11">
              <a:extLst>
                <a:ext uri="{28A0092B-C50C-407E-A947-70E740481C1C}">
                  <a14:useLocalDpi xmlns:a14="http://schemas.microsoft.com/office/drawing/2010/main" val="0"/>
                </a:ext>
              </a:extLst>
            </a:blip>
            <a:srcRect l="40632" t="18333" r="13120" b="21668"/>
            <a:stretch/>
          </p:blipFill>
          <p:spPr>
            <a:xfrm>
              <a:off x="10442985" y="1759910"/>
              <a:ext cx="1479060" cy="2756300"/>
            </a:xfrm>
            <a:prstGeom prst="rect">
              <a:avLst/>
            </a:prstGeom>
          </p:spPr>
        </p:pic>
      </p:grpSp>
      <p:pic>
        <p:nvPicPr>
          <p:cNvPr id="88" name="Picture 8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07419" y="3854871"/>
            <a:ext cx="1843192" cy="1382394"/>
          </a:xfrm>
          <a:prstGeom prst="rect">
            <a:avLst/>
          </a:prstGeom>
        </p:spPr>
      </p:pic>
    </p:spTree>
    <p:extLst>
      <p:ext uri="{BB962C8B-B14F-4D97-AF65-F5344CB8AC3E}">
        <p14:creationId xmlns:p14="http://schemas.microsoft.com/office/powerpoint/2010/main" val="1555197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1405166"/>
            <a:chOff x="0" y="275942"/>
            <a:chExt cx="12192000" cy="1754093"/>
          </a:xfrm>
        </p:grpSpPr>
        <p:sp>
          <p:nvSpPr>
            <p:cNvPr id="5" name="Rectangle 4"/>
            <p:cNvSpPr/>
            <p:nvPr/>
          </p:nvSpPr>
          <p:spPr>
            <a:xfrm flipV="1">
              <a:off x="0" y="1756568"/>
              <a:ext cx="12192000" cy="174656"/>
            </a:xfrm>
            <a:prstGeom prst="rect">
              <a:avLst/>
            </a:prstGeom>
            <a:solidFill>
              <a:srgbClr val="A23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275942"/>
              <a:ext cx="12192000" cy="1579822"/>
            </a:xfrm>
            <a:prstGeom prst="rect">
              <a:avLst/>
            </a:prstGeom>
            <a:solidFill>
              <a:srgbClr val="1C1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0" y="1931224"/>
              <a:ext cx="12192000" cy="98811"/>
            </a:xfrm>
            <a:prstGeom prst="rect">
              <a:avLst/>
            </a:prstGeom>
            <a:solidFill>
              <a:srgbClr val="A66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269350" y="663575"/>
            <a:ext cx="5710602" cy="584775"/>
          </a:xfrm>
          <a:prstGeom prst="rect">
            <a:avLst/>
          </a:prstGeom>
        </p:spPr>
        <p:txBody>
          <a:bodyPr wrap="none">
            <a:spAutoFit/>
          </a:bodyPr>
          <a:lstStyle/>
          <a:p>
            <a:pPr algn="ctr"/>
            <a:r>
              <a:rPr lang="en-US" sz="3200" dirty="0" smtClean="0">
                <a:ln w="0"/>
                <a:solidFill>
                  <a:schemeClr val="bg1"/>
                </a:solidFill>
                <a:effectLst>
                  <a:outerShdw blurRad="38100" dist="19050" dir="2700000" algn="tl" rotWithShape="0">
                    <a:schemeClr val="dk1">
                      <a:alpha val="40000"/>
                    </a:schemeClr>
                  </a:outerShdw>
                </a:effectLst>
              </a:rPr>
              <a:t>IP CCTV (Internet Protocol CCTV)</a:t>
            </a:r>
            <a:r>
              <a:rPr lang="en-US" sz="3200" dirty="0" smtClean="0">
                <a:ln w="0"/>
                <a:solidFill>
                  <a:schemeClr val="bg1"/>
                </a:solidFill>
                <a:effectLst>
                  <a:outerShdw blurRad="38100" dist="19050" dir="2700000" algn="tl" rotWithShape="0">
                    <a:schemeClr val="dk1">
                      <a:alpha val="40000"/>
                    </a:schemeClr>
                  </a:outerShdw>
                </a:effectLst>
              </a:rPr>
              <a:t> </a:t>
            </a:r>
          </a:p>
        </p:txBody>
      </p:sp>
      <p:grpSp>
        <p:nvGrpSpPr>
          <p:cNvPr id="9" name="Google Shape;8350;p78"/>
          <p:cNvGrpSpPr/>
          <p:nvPr/>
        </p:nvGrpSpPr>
        <p:grpSpPr>
          <a:xfrm rot="16200000" flipH="1">
            <a:off x="1471864" y="4041256"/>
            <a:ext cx="4992342" cy="90240"/>
            <a:chOff x="219558" y="4738465"/>
            <a:chExt cx="5852400" cy="102300"/>
          </a:xfrm>
          <a:solidFill>
            <a:srgbClr val="1C1E2B"/>
          </a:solidFill>
        </p:grpSpPr>
        <p:cxnSp>
          <p:nvCxnSpPr>
            <p:cNvPr id="10" name="Google Shape;8351;p78"/>
            <p:cNvCxnSpPr/>
            <p:nvPr/>
          </p:nvCxnSpPr>
          <p:spPr>
            <a:xfrm>
              <a:off x="219558" y="4789684"/>
              <a:ext cx="5852400" cy="0"/>
            </a:xfrm>
            <a:prstGeom prst="straightConnector1">
              <a:avLst/>
            </a:prstGeom>
            <a:grpFill/>
            <a:ln w="9525" cap="flat" cmpd="sng">
              <a:solidFill>
                <a:srgbClr val="1C1E2B"/>
              </a:solidFill>
              <a:prstDash val="solid"/>
              <a:round/>
              <a:headEnd type="oval" w="med" len="med"/>
              <a:tailEnd type="oval" w="med" len="med"/>
            </a:ln>
          </p:spPr>
        </p:cxnSp>
        <p:sp>
          <p:nvSpPr>
            <p:cNvPr id="11" name="Google Shape;8352;p78"/>
            <p:cNvSpPr/>
            <p:nvPr/>
          </p:nvSpPr>
          <p:spPr>
            <a:xfrm>
              <a:off x="1200298"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53;p78"/>
            <p:cNvSpPr/>
            <p:nvPr/>
          </p:nvSpPr>
          <p:spPr>
            <a:xfrm>
              <a:off x="2175146"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54;p78"/>
            <p:cNvSpPr/>
            <p:nvPr/>
          </p:nvSpPr>
          <p:spPr>
            <a:xfrm>
              <a:off x="3040751"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55;p78"/>
            <p:cNvSpPr/>
            <p:nvPr/>
          </p:nvSpPr>
          <p:spPr>
            <a:xfrm>
              <a:off x="4028157"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56;p78"/>
            <p:cNvSpPr/>
            <p:nvPr/>
          </p:nvSpPr>
          <p:spPr>
            <a:xfrm>
              <a:off x="5040827"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Rectangle 15"/>
          <p:cNvSpPr/>
          <p:nvPr/>
        </p:nvSpPr>
        <p:spPr>
          <a:xfrm>
            <a:off x="269350" y="1659087"/>
            <a:ext cx="3247160" cy="4247317"/>
          </a:xfrm>
          <a:prstGeom prst="rect">
            <a:avLst/>
          </a:prstGeom>
        </p:spPr>
        <p:txBody>
          <a:bodyPr wrap="square">
            <a:spAutoFit/>
          </a:bodyPr>
          <a:lstStyle/>
          <a:p>
            <a:r>
              <a:rPr lang="en-US" dirty="0"/>
              <a:t>IP cameras use network cables (Cat 5e or Cat 6) to transmit video and other data. This allows for more flexibility and scalability in terms of installation and maintenance.</a:t>
            </a:r>
          </a:p>
          <a:p>
            <a:r>
              <a:rPr lang="en-US" dirty="0" smtClean="0"/>
              <a:t>IP </a:t>
            </a:r>
            <a:r>
              <a:rPr lang="en-US" dirty="0"/>
              <a:t>CCTV systems use NVRs to store video data. NVRs are connected to the network and can manage multiple cameras simultaneously. The storage capacity is typically more scalable and flexible compared to analog and HD systems</a:t>
            </a:r>
            <a:r>
              <a:rPr lang="en-US" dirty="0" smtClean="0"/>
              <a:t>.</a:t>
            </a:r>
          </a:p>
          <a:p>
            <a:r>
              <a:rPr lang="en-US" dirty="0" smtClean="0"/>
              <a:t>IP cameras uses RJ45 Connector </a:t>
            </a:r>
            <a:endParaRPr lang="en-US" dirty="0"/>
          </a:p>
        </p:txBody>
      </p:sp>
      <p:grpSp>
        <p:nvGrpSpPr>
          <p:cNvPr id="34" name="Group 33"/>
          <p:cNvGrpSpPr/>
          <p:nvPr/>
        </p:nvGrpSpPr>
        <p:grpSpPr>
          <a:xfrm>
            <a:off x="4058335" y="1659087"/>
            <a:ext cx="4294417" cy="4923461"/>
            <a:chOff x="4058335" y="1659087"/>
            <a:chExt cx="4294417" cy="4923461"/>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16270" r="11299" b="3824"/>
            <a:stretch/>
          </p:blipFill>
          <p:spPr>
            <a:xfrm>
              <a:off x="4058335" y="3633710"/>
              <a:ext cx="2237102" cy="2948838"/>
            </a:xfrm>
            <a:prstGeom prst="rect">
              <a:avLst/>
            </a:prstGeom>
          </p:spPr>
        </p:pic>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t="36597" b="22160"/>
            <a:stretch/>
          </p:blipFill>
          <p:spPr>
            <a:xfrm>
              <a:off x="6096000" y="4084067"/>
              <a:ext cx="2192044" cy="2009103"/>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8121" y="1659087"/>
              <a:ext cx="4114631" cy="1769549"/>
            </a:xfrm>
            <a:prstGeom prst="rect">
              <a:avLst/>
            </a:prstGeom>
          </p:spPr>
        </p:pic>
      </p:grpSp>
      <p:grpSp>
        <p:nvGrpSpPr>
          <p:cNvPr id="20" name="Google Shape;8350;p78"/>
          <p:cNvGrpSpPr/>
          <p:nvPr/>
        </p:nvGrpSpPr>
        <p:grpSpPr>
          <a:xfrm rot="16200000" flipH="1">
            <a:off x="6036427" y="4041256"/>
            <a:ext cx="4992342" cy="90240"/>
            <a:chOff x="219558" y="4738465"/>
            <a:chExt cx="5852400" cy="102300"/>
          </a:xfrm>
          <a:solidFill>
            <a:srgbClr val="1C1E2B"/>
          </a:solidFill>
        </p:grpSpPr>
        <p:cxnSp>
          <p:nvCxnSpPr>
            <p:cNvPr id="21" name="Google Shape;8351;p78"/>
            <p:cNvCxnSpPr/>
            <p:nvPr/>
          </p:nvCxnSpPr>
          <p:spPr>
            <a:xfrm>
              <a:off x="219558" y="4789684"/>
              <a:ext cx="5852400" cy="0"/>
            </a:xfrm>
            <a:prstGeom prst="straightConnector1">
              <a:avLst/>
            </a:prstGeom>
            <a:grpFill/>
            <a:ln w="9525" cap="flat" cmpd="sng">
              <a:solidFill>
                <a:srgbClr val="1C1E2B"/>
              </a:solidFill>
              <a:prstDash val="solid"/>
              <a:round/>
              <a:headEnd type="oval" w="med" len="med"/>
              <a:tailEnd type="oval" w="med" len="med"/>
            </a:ln>
          </p:spPr>
        </p:cxnSp>
        <p:sp>
          <p:nvSpPr>
            <p:cNvPr id="22" name="Google Shape;8352;p78"/>
            <p:cNvSpPr/>
            <p:nvPr/>
          </p:nvSpPr>
          <p:spPr>
            <a:xfrm>
              <a:off x="1200298"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53;p78"/>
            <p:cNvSpPr/>
            <p:nvPr/>
          </p:nvSpPr>
          <p:spPr>
            <a:xfrm>
              <a:off x="2175146"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54;p78"/>
            <p:cNvSpPr/>
            <p:nvPr/>
          </p:nvSpPr>
          <p:spPr>
            <a:xfrm>
              <a:off x="3040751"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55;p78"/>
            <p:cNvSpPr/>
            <p:nvPr/>
          </p:nvSpPr>
          <p:spPr>
            <a:xfrm>
              <a:off x="4028157"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56;p78"/>
            <p:cNvSpPr/>
            <p:nvPr/>
          </p:nvSpPr>
          <p:spPr>
            <a:xfrm>
              <a:off x="5040827" y="4738465"/>
              <a:ext cx="102300" cy="102300"/>
            </a:xfrm>
            <a:prstGeom prst="ellipse">
              <a:avLst/>
            </a:prstGeom>
            <a:grpFill/>
            <a:ln>
              <a:solidFill>
                <a:srgbClr val="1C1E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r="921" b="48726"/>
          <a:stretch/>
        </p:blipFill>
        <p:spPr>
          <a:xfrm>
            <a:off x="8979196" y="4292281"/>
            <a:ext cx="2577804" cy="2136645"/>
          </a:xfrm>
          <a:prstGeom prst="rect">
            <a:avLst/>
          </a:prstGeom>
        </p:spPr>
      </p:pic>
      <p:pic>
        <p:nvPicPr>
          <p:cNvPr id="36" name="Picture 35"/>
          <p:cNvPicPr>
            <a:picLocks noChangeAspect="1"/>
          </p:cNvPicPr>
          <p:nvPr/>
        </p:nvPicPr>
        <p:blipFill rotWithShape="1">
          <a:blip r:embed="rId6" cstate="print">
            <a:extLst>
              <a:ext uri="{28A0092B-C50C-407E-A947-70E740481C1C}">
                <a14:useLocalDpi xmlns:a14="http://schemas.microsoft.com/office/drawing/2010/main" val="0"/>
              </a:ext>
            </a:extLst>
          </a:blip>
          <a:srcRect l="10951" t="-2563" r="15241" b="2563"/>
          <a:stretch/>
        </p:blipFill>
        <p:spPr>
          <a:xfrm>
            <a:off x="8794886" y="1590205"/>
            <a:ext cx="3251201" cy="2477768"/>
          </a:xfrm>
          <a:prstGeom prst="rect">
            <a:avLst/>
          </a:prstGeom>
        </p:spPr>
      </p:pic>
    </p:spTree>
    <p:extLst>
      <p:ext uri="{BB962C8B-B14F-4D97-AF65-F5344CB8AC3E}">
        <p14:creationId xmlns:p14="http://schemas.microsoft.com/office/powerpoint/2010/main" val="33680979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1405166"/>
            <a:chOff x="0" y="275942"/>
            <a:chExt cx="12192000" cy="1754093"/>
          </a:xfrm>
        </p:grpSpPr>
        <p:sp>
          <p:nvSpPr>
            <p:cNvPr id="5" name="Rectangle 4"/>
            <p:cNvSpPr/>
            <p:nvPr/>
          </p:nvSpPr>
          <p:spPr>
            <a:xfrm flipV="1">
              <a:off x="0" y="1756568"/>
              <a:ext cx="12192000" cy="174656"/>
            </a:xfrm>
            <a:prstGeom prst="rect">
              <a:avLst/>
            </a:prstGeom>
            <a:solidFill>
              <a:srgbClr val="A23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275942"/>
              <a:ext cx="12192000" cy="1579822"/>
            </a:xfrm>
            <a:prstGeom prst="rect">
              <a:avLst/>
            </a:prstGeom>
            <a:solidFill>
              <a:srgbClr val="1C1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0" y="1931224"/>
              <a:ext cx="12192000" cy="98811"/>
            </a:xfrm>
            <a:prstGeom prst="rect">
              <a:avLst/>
            </a:prstGeom>
            <a:solidFill>
              <a:srgbClr val="A66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293844" y="632780"/>
            <a:ext cx="4080156" cy="584775"/>
          </a:xfrm>
          <a:prstGeom prst="rect">
            <a:avLst/>
          </a:prstGeom>
        </p:spPr>
        <p:txBody>
          <a:bodyPr wrap="none">
            <a:spAutoFit/>
          </a:bodyPr>
          <a:lstStyle/>
          <a:p>
            <a:pPr algn="ctr"/>
            <a:r>
              <a:rPr lang="en-US" sz="3200" dirty="0" smtClean="0">
                <a:ln w="0"/>
                <a:solidFill>
                  <a:schemeClr val="bg1"/>
                </a:solidFill>
                <a:effectLst>
                  <a:outerShdw blurRad="38100" dist="19050" dir="2700000" algn="tl" rotWithShape="0">
                    <a:schemeClr val="dk1">
                      <a:alpha val="40000"/>
                    </a:schemeClr>
                  </a:outerShdw>
                </a:effectLst>
              </a:rPr>
              <a:t>IP Configuration/Tools </a:t>
            </a:r>
            <a:endParaRPr lang="en-US" sz="3200" dirty="0" smtClean="0">
              <a:ln w="0"/>
              <a:solidFill>
                <a:schemeClr val="bg1"/>
              </a:solidFill>
              <a:effectLst>
                <a:outerShdw blurRad="38100" dist="19050" dir="2700000" algn="tl" rotWithShape="0">
                  <a:schemeClr val="dk1">
                    <a:alpha val="40000"/>
                  </a:schemeClr>
                </a:outerShdw>
              </a:effectLst>
            </a:endParaRP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68991" b="20709"/>
          <a:stretch/>
        </p:blipFill>
        <p:spPr>
          <a:xfrm>
            <a:off x="349148" y="1649653"/>
            <a:ext cx="3257253" cy="468605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922" y="3017720"/>
            <a:ext cx="5986550" cy="337812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85" y="1466755"/>
            <a:ext cx="6048215" cy="2943617"/>
          </a:xfrm>
          <a:prstGeom prst="rect">
            <a:avLst/>
          </a:prstGeom>
        </p:spPr>
      </p:pic>
      <p:grpSp>
        <p:nvGrpSpPr>
          <p:cNvPr id="25" name="Group 24"/>
          <p:cNvGrpSpPr/>
          <p:nvPr/>
        </p:nvGrpSpPr>
        <p:grpSpPr>
          <a:xfrm>
            <a:off x="2684616" y="1831430"/>
            <a:ext cx="2703013" cy="830997"/>
            <a:chOff x="2684616" y="1831430"/>
            <a:chExt cx="2703013" cy="830997"/>
          </a:xfrm>
        </p:grpSpPr>
        <p:sp>
          <p:nvSpPr>
            <p:cNvPr id="23" name="Google Shape;1389;p76"/>
            <p:cNvSpPr/>
            <p:nvPr/>
          </p:nvSpPr>
          <p:spPr>
            <a:xfrm>
              <a:off x="2684616" y="2108086"/>
              <a:ext cx="1182866" cy="320105"/>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1C1E2B"/>
            </a:solidFill>
            <a:ln w="9525" cap="flat" cmpd="sng">
              <a:solidFill>
                <a:srgbClr val="1C1E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Rectangle 23"/>
            <p:cNvSpPr/>
            <p:nvPr/>
          </p:nvSpPr>
          <p:spPr>
            <a:xfrm>
              <a:off x="3803605" y="1831430"/>
              <a:ext cx="1584024" cy="830997"/>
            </a:xfrm>
            <a:prstGeom prst="rect">
              <a:avLst/>
            </a:prstGeom>
            <a:ln>
              <a:solidFill>
                <a:srgbClr val="1C1E2B"/>
              </a:solidFill>
            </a:ln>
          </p:spPr>
          <p:txBody>
            <a:bodyPr wrap="none">
              <a:spAutoFit/>
            </a:bodyPr>
            <a:lstStyle/>
            <a:p>
              <a:pPr algn="ctr"/>
              <a:r>
                <a:rPr lang="en-US" sz="1600" dirty="0" smtClean="0">
                  <a:ln w="0"/>
                  <a:effectLst>
                    <a:outerShdw blurRad="38100" dist="19050" dir="2700000" algn="tl" rotWithShape="0">
                      <a:schemeClr val="dk1">
                        <a:alpha val="40000"/>
                      </a:schemeClr>
                    </a:outerShdw>
                  </a:effectLst>
                </a:rPr>
                <a:t>SADP</a:t>
              </a:r>
            </a:p>
            <a:p>
              <a:pPr algn="ctr"/>
              <a:r>
                <a:rPr lang="en-US" sz="1600" dirty="0" smtClean="0">
                  <a:ln w="0"/>
                  <a:effectLst>
                    <a:outerShdw blurRad="38100" dist="19050" dir="2700000" algn="tl" rotWithShape="0">
                      <a:schemeClr val="dk1">
                        <a:alpha val="40000"/>
                      </a:schemeClr>
                    </a:outerShdw>
                  </a:effectLst>
                </a:rPr>
                <a:t>(Search active </a:t>
              </a:r>
            </a:p>
            <a:p>
              <a:pPr algn="ctr"/>
              <a:r>
                <a:rPr lang="en-US" sz="1600" dirty="0" smtClean="0">
                  <a:ln w="0"/>
                  <a:effectLst>
                    <a:outerShdw blurRad="38100" dist="19050" dir="2700000" algn="tl" rotWithShape="0">
                      <a:schemeClr val="dk1">
                        <a:alpha val="40000"/>
                      </a:schemeClr>
                    </a:outerShdw>
                  </a:effectLst>
                </a:rPr>
                <a:t>device protocol).</a:t>
              </a:r>
            </a:p>
          </p:txBody>
        </p:sp>
      </p:grpSp>
      <p:sp>
        <p:nvSpPr>
          <p:cNvPr id="68" name="Rectangle 67"/>
          <p:cNvSpPr/>
          <p:nvPr/>
        </p:nvSpPr>
        <p:spPr>
          <a:xfrm>
            <a:off x="8459268" y="4721867"/>
            <a:ext cx="1814920" cy="369332"/>
          </a:xfrm>
          <a:prstGeom prst="rect">
            <a:avLst/>
          </a:prstGeom>
          <a:noFill/>
          <a:ln>
            <a:solidFill>
              <a:srgbClr val="1C1E2B"/>
            </a:solidFill>
          </a:ln>
        </p:spPr>
        <p:txBody>
          <a:bodyPr wrap="none" lIns="91440" tIns="45720" rIns="91440" bIns="45720">
            <a:spAutoFit/>
          </a:bodyPr>
          <a:lstStyle/>
          <a:p>
            <a:pPr algn="ctr"/>
            <a:r>
              <a:rPr lang="en-US" dirty="0" smtClean="0">
                <a:ln w="0"/>
                <a:effectLst>
                  <a:outerShdw blurRad="38100" dist="19050" dir="2700000" algn="tl" rotWithShape="0">
                    <a:schemeClr val="dk1">
                      <a:alpha val="40000"/>
                    </a:schemeClr>
                  </a:outerShdw>
                </a:effectLst>
              </a:rPr>
              <a:t>Enabling of DHCP</a:t>
            </a:r>
          </a:p>
        </p:txBody>
      </p:sp>
      <p:grpSp>
        <p:nvGrpSpPr>
          <p:cNvPr id="69" name="Google Shape;8718;p80"/>
          <p:cNvGrpSpPr/>
          <p:nvPr/>
        </p:nvGrpSpPr>
        <p:grpSpPr>
          <a:xfrm rot="5550418">
            <a:off x="8224092" y="4130089"/>
            <a:ext cx="470352" cy="683745"/>
            <a:chOff x="1697726" y="3244179"/>
            <a:chExt cx="788124" cy="1146069"/>
          </a:xfrm>
          <a:solidFill>
            <a:srgbClr val="1D1E2B"/>
          </a:solidFill>
        </p:grpSpPr>
        <p:sp>
          <p:nvSpPr>
            <p:cNvPr id="70" name="Google Shape;8719;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grpFill/>
            <a:ln w="9525" cap="flat" cmpd="sng">
              <a:solidFill>
                <a:srgbClr val="1C1E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720;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grpFill/>
            <a:ln w="9525" cap="flat" cmpd="sng">
              <a:solidFill>
                <a:srgbClr val="1C1E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7165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8672" b="1381"/>
          <a:stretch/>
        </p:blipFill>
        <p:spPr>
          <a:xfrm>
            <a:off x="611188" y="897166"/>
            <a:ext cx="4822308" cy="5681434"/>
          </a:xfrm>
          <a:prstGeom prst="rect">
            <a:avLst/>
          </a:prstGeom>
        </p:spPr>
      </p:pic>
      <p:sp>
        <p:nvSpPr>
          <p:cNvPr id="11" name="Rectangle 10"/>
          <p:cNvSpPr/>
          <p:nvPr/>
        </p:nvSpPr>
        <p:spPr>
          <a:xfrm>
            <a:off x="419501" y="312391"/>
            <a:ext cx="4463851" cy="584775"/>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rPr>
              <a:t>After configuration Result</a:t>
            </a:r>
          </a:p>
        </p:txBody>
      </p:sp>
      <p:sp>
        <p:nvSpPr>
          <p:cNvPr id="12" name="Rectangle 11"/>
          <p:cNvSpPr/>
          <p:nvPr/>
        </p:nvSpPr>
        <p:spPr>
          <a:xfrm>
            <a:off x="5625183" y="4894951"/>
            <a:ext cx="5082893" cy="646331"/>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After IP configuration and different troubleshooting, this is the result.</a:t>
            </a:r>
            <a:endParaRPr lang="en-US" sz="2000" dirty="0" smtClean="0">
              <a:ln w="0"/>
              <a:effectLst>
                <a:outerShdw blurRad="38100" dist="19050" dir="2700000" algn="tl" rotWithShape="0">
                  <a:schemeClr val="dk1">
                    <a:alpha val="40000"/>
                  </a:schemeClr>
                </a:outerShdw>
              </a:effectLst>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5435" y="897166"/>
            <a:ext cx="4441985" cy="2961027"/>
          </a:xfrm>
          <a:prstGeom prst="rect">
            <a:avLst/>
          </a:prstGeom>
        </p:spPr>
      </p:pic>
    </p:spTree>
    <p:extLst>
      <p:ext uri="{BB962C8B-B14F-4D97-AF65-F5344CB8AC3E}">
        <p14:creationId xmlns:p14="http://schemas.microsoft.com/office/powerpoint/2010/main" val="530297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3"/>
          <p:cNvGrpSpPr/>
          <p:nvPr/>
        </p:nvGrpSpPr>
        <p:grpSpPr>
          <a:xfrm>
            <a:off x="0" y="0"/>
            <a:ext cx="12192000" cy="1405166"/>
            <a:chOff x="0" y="275942"/>
            <a:chExt cx="12192000" cy="1754093"/>
          </a:xfrm>
        </p:grpSpPr>
        <p:sp>
          <p:nvSpPr>
            <p:cNvPr id="5" name="Rectangle 4"/>
            <p:cNvSpPr/>
            <p:nvPr/>
          </p:nvSpPr>
          <p:spPr>
            <a:xfrm flipV="1">
              <a:off x="0" y="1756568"/>
              <a:ext cx="12192000" cy="174656"/>
            </a:xfrm>
            <a:prstGeom prst="rect">
              <a:avLst/>
            </a:prstGeom>
            <a:solidFill>
              <a:srgbClr val="A23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275942"/>
              <a:ext cx="12192000" cy="1579822"/>
            </a:xfrm>
            <a:prstGeom prst="rect">
              <a:avLst/>
            </a:prstGeom>
            <a:solidFill>
              <a:srgbClr val="1C1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0" y="1931224"/>
              <a:ext cx="12192000" cy="98811"/>
            </a:xfrm>
            <a:prstGeom prst="rect">
              <a:avLst/>
            </a:prstGeom>
            <a:solidFill>
              <a:srgbClr val="A66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3390" y="2454593"/>
            <a:ext cx="1484345" cy="1979126"/>
          </a:xfrm>
          <a:prstGeom prst="rect">
            <a:avLst/>
          </a:prstGeom>
        </p:spPr>
      </p:pic>
      <p:pic>
        <p:nvPicPr>
          <p:cNvPr id="10" name="Picture 9"/>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0000" l="10000" r="97500"/>
                    </a14:imgEffect>
                  </a14:imgLayer>
                </a14:imgProps>
              </a:ext>
              <a:ext uri="{28A0092B-C50C-407E-A947-70E740481C1C}">
                <a14:useLocalDpi xmlns:a14="http://schemas.microsoft.com/office/drawing/2010/main" val="0"/>
              </a:ext>
            </a:extLst>
          </a:blip>
          <a:srcRect l="29330" t="22162" r="52409" b="7421"/>
          <a:stretch/>
        </p:blipFill>
        <p:spPr>
          <a:xfrm>
            <a:off x="119650" y="2074267"/>
            <a:ext cx="592131" cy="1588413"/>
          </a:xfrm>
          <a:prstGeom prst="rect">
            <a:avLst/>
          </a:prstGeom>
        </p:spPr>
      </p:pic>
      <p:grpSp>
        <p:nvGrpSpPr>
          <p:cNvPr id="19" name="Group 18"/>
          <p:cNvGrpSpPr/>
          <p:nvPr/>
        </p:nvGrpSpPr>
        <p:grpSpPr>
          <a:xfrm>
            <a:off x="3923714" y="1405166"/>
            <a:ext cx="4159839" cy="4283929"/>
            <a:chOff x="3514725" y="1837471"/>
            <a:chExt cx="4159839" cy="4283929"/>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4725" y="2057400"/>
              <a:ext cx="2581275" cy="4064000"/>
            </a:xfrm>
            <a:prstGeom prst="rect">
              <a:avLst/>
            </a:prstGeom>
          </p:spPr>
        </p:pic>
        <p:grpSp>
          <p:nvGrpSpPr>
            <p:cNvPr id="11" name="Google Shape;829;p58"/>
            <p:cNvGrpSpPr/>
            <p:nvPr/>
          </p:nvGrpSpPr>
          <p:grpSpPr>
            <a:xfrm rot="-5400000">
              <a:off x="4046925" y="2930743"/>
              <a:ext cx="3403600" cy="1498602"/>
              <a:chOff x="2676023" y="1901509"/>
              <a:chExt cx="2123740" cy="710862"/>
            </a:xfrm>
          </p:grpSpPr>
          <p:sp>
            <p:nvSpPr>
              <p:cNvPr id="12" name="Google Shape;830;p58"/>
              <p:cNvSpPr/>
              <p:nvPr/>
            </p:nvSpPr>
            <p:spPr>
              <a:xfrm rot="5400000">
                <a:off x="2933840" y="1753821"/>
                <a:ext cx="616895" cy="992409"/>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1;p58"/>
              <p:cNvSpPr/>
              <p:nvPr/>
            </p:nvSpPr>
            <p:spPr>
              <a:xfrm rot="5400000">
                <a:off x="3924436" y="1753821"/>
                <a:ext cx="616895" cy="992409"/>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2;p58"/>
              <p:cNvSpPr/>
              <p:nvPr/>
            </p:nvSpPr>
            <p:spPr>
              <a:xfrm rot="5400000">
                <a:off x="3663187" y="1901507"/>
                <a:ext cx="149729" cy="149733"/>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3;p58"/>
              <p:cNvSpPr/>
              <p:nvPr/>
            </p:nvSpPr>
            <p:spPr>
              <a:xfrm rot="5400000">
                <a:off x="2693843" y="2488992"/>
                <a:ext cx="105559" cy="141198"/>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4;p58"/>
              <p:cNvSpPr/>
              <p:nvPr/>
            </p:nvSpPr>
            <p:spPr>
              <a:xfrm rot="5400000">
                <a:off x="4676127" y="2488735"/>
                <a:ext cx="105559" cy="141713"/>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16"/>
            <p:cNvSpPr/>
            <p:nvPr/>
          </p:nvSpPr>
          <p:spPr>
            <a:xfrm>
              <a:off x="6299576" y="1837471"/>
              <a:ext cx="1142749" cy="1015663"/>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Cat6</a:t>
              </a:r>
            </a:p>
            <a:p>
              <a:pPr algn="ctr"/>
              <a:r>
                <a:rPr lang="en-US" sz="2000" dirty="0" smtClean="0">
                  <a:ln w="0"/>
                  <a:effectLst>
                    <a:outerShdw blurRad="38100" dist="19050" dir="2700000" algn="tl" rotWithShape="0">
                      <a:schemeClr val="dk1">
                        <a:alpha val="40000"/>
                      </a:schemeClr>
                    </a:outerShdw>
                  </a:effectLst>
                </a:rPr>
                <a:t>Network </a:t>
              </a:r>
            </a:p>
            <a:p>
              <a:pPr algn="ctr"/>
              <a:r>
                <a:rPr lang="en-US" sz="2000" dirty="0" smtClean="0">
                  <a:ln w="0"/>
                  <a:effectLst>
                    <a:outerShdw blurRad="38100" dist="19050" dir="2700000" algn="tl" rotWithShape="0">
                      <a:schemeClr val="dk1">
                        <a:alpha val="40000"/>
                      </a:schemeClr>
                    </a:outerShdw>
                  </a:effectLst>
                </a:rPr>
                <a:t>cable </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p:cNvSpPr/>
            <p:nvPr/>
          </p:nvSpPr>
          <p:spPr>
            <a:xfrm>
              <a:off x="6490137" y="5068643"/>
              <a:ext cx="118442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Rg6 cable</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sp>
        <p:nvSpPr>
          <p:cNvPr id="3" name="Rectangle 2"/>
          <p:cNvSpPr/>
          <p:nvPr/>
        </p:nvSpPr>
        <p:spPr>
          <a:xfrm>
            <a:off x="522556" y="2149417"/>
            <a:ext cx="3481209" cy="923330"/>
          </a:xfrm>
          <a:prstGeom prst="rect">
            <a:avLst/>
          </a:prstGeom>
        </p:spPr>
        <p:txBody>
          <a:bodyPr wrap="none">
            <a:spAutoFit/>
          </a:bodyPr>
          <a:lstStyle/>
          <a:p>
            <a:pPr algn="ctr"/>
            <a:r>
              <a:rPr lang="en-US" dirty="0" smtClean="0">
                <a:ln w="0"/>
                <a:effectLst>
                  <a:outerShdw blurRad="38100" dist="19050" dir="2700000" algn="tl" rotWithShape="0">
                    <a:schemeClr val="dk1">
                      <a:alpha val="40000"/>
                    </a:schemeClr>
                  </a:outerShdw>
                </a:effectLst>
              </a:rPr>
              <a:t>Troubleshooting of network cables </a:t>
            </a:r>
          </a:p>
          <a:p>
            <a:pPr algn="ctr"/>
            <a:r>
              <a:rPr lang="en-US" dirty="0" smtClean="0">
                <a:ln w="0"/>
                <a:effectLst>
                  <a:outerShdw blurRad="38100" dist="19050" dir="2700000" algn="tl" rotWithShape="0">
                    <a:schemeClr val="dk1">
                      <a:alpha val="40000"/>
                    </a:schemeClr>
                  </a:outerShdw>
                </a:effectLst>
              </a:rPr>
              <a:t>For  </a:t>
            </a:r>
          </a:p>
          <a:p>
            <a:pPr algn="ctr"/>
            <a:r>
              <a:rPr lang="en-US" dirty="0" smtClean="0">
                <a:ln w="0"/>
                <a:effectLst>
                  <a:outerShdw blurRad="38100" dist="19050" dir="2700000" algn="tl" rotWithShape="0">
                    <a:schemeClr val="dk1">
                      <a:alpha val="40000"/>
                    </a:schemeClr>
                  </a:outerShdw>
                </a:effectLst>
              </a:rPr>
              <a:t>IP (internet protocol) Cameras. </a:t>
            </a:r>
          </a:p>
        </p:txBody>
      </p:sp>
      <p:cxnSp>
        <p:nvCxnSpPr>
          <p:cNvPr id="21" name="Elbow Connector 20"/>
          <p:cNvCxnSpPr/>
          <p:nvPr/>
        </p:nvCxnSpPr>
        <p:spPr>
          <a:xfrm>
            <a:off x="186916" y="3890665"/>
            <a:ext cx="11883164" cy="1832541"/>
          </a:xfrm>
          <a:prstGeom prst="bentConnector3">
            <a:avLst>
              <a:gd name="adj1" fmla="val 30814"/>
            </a:avLst>
          </a:prstGeom>
          <a:ln>
            <a:solidFill>
              <a:srgbClr val="A2334E"/>
            </a:solidFill>
          </a:ln>
        </p:spPr>
        <p:style>
          <a:lnRef idx="1">
            <a:schemeClr val="dk1"/>
          </a:lnRef>
          <a:fillRef idx="0">
            <a:schemeClr val="dk1"/>
          </a:fillRef>
          <a:effectRef idx="0">
            <a:schemeClr val="dk1"/>
          </a:effectRef>
          <a:fontRef idx="minor">
            <a:schemeClr val="tx1"/>
          </a:fontRef>
        </p:style>
      </p:cxnSp>
      <p:sp>
        <p:nvSpPr>
          <p:cNvPr id="25" name="Rectangle 24"/>
          <p:cNvSpPr/>
          <p:nvPr/>
        </p:nvSpPr>
        <p:spPr>
          <a:xfrm>
            <a:off x="350903" y="1427937"/>
            <a:ext cx="3522567" cy="646331"/>
          </a:xfrm>
          <a:prstGeom prst="rect">
            <a:avLst/>
          </a:prstGeom>
        </p:spPr>
        <p:txBody>
          <a:bodyPr wrap="none">
            <a:spAutoFit/>
          </a:bodyPr>
          <a:lstStyle/>
          <a:p>
            <a:pPr algn="ctr"/>
            <a:r>
              <a:rPr lang="en-US" b="1" u="sng" dirty="0" smtClean="0">
                <a:ln w="0"/>
                <a:solidFill>
                  <a:srgbClr val="C1334D"/>
                </a:solidFill>
                <a:effectLst>
                  <a:outerShdw blurRad="38100" dist="19050" dir="2700000" algn="tl" rotWithShape="0">
                    <a:schemeClr val="dk1">
                      <a:alpha val="40000"/>
                    </a:schemeClr>
                  </a:outerShdw>
                </a:effectLst>
              </a:rPr>
              <a:t>TROUBLESHOOTING OF </a:t>
            </a:r>
            <a:r>
              <a:rPr lang="en-US" b="1" u="sng" dirty="0" smtClean="0">
                <a:ln w="0"/>
                <a:solidFill>
                  <a:srgbClr val="C1334D"/>
                </a:solidFill>
                <a:effectLst>
                  <a:outerShdw blurRad="38100" dist="19050" dir="2700000" algn="tl" rotWithShape="0">
                    <a:schemeClr val="dk1">
                      <a:alpha val="40000"/>
                    </a:schemeClr>
                  </a:outerShdw>
                </a:effectLst>
              </a:rPr>
              <a:t>NETWORK</a:t>
            </a:r>
            <a:r>
              <a:rPr lang="en-US" b="1" u="sng" dirty="0" smtClean="0">
                <a:ln w="0"/>
                <a:solidFill>
                  <a:srgbClr val="C1334D"/>
                </a:solidFill>
                <a:effectLst>
                  <a:outerShdw blurRad="38100" dist="19050" dir="2700000" algn="tl" rotWithShape="0">
                    <a:schemeClr val="dk1">
                      <a:alpha val="40000"/>
                    </a:schemeClr>
                  </a:outerShdw>
                </a:effectLst>
              </a:rPr>
              <a:t> </a:t>
            </a:r>
          </a:p>
          <a:p>
            <a:pPr algn="ctr"/>
            <a:r>
              <a:rPr lang="en-US" b="1" u="sng" dirty="0" smtClean="0">
                <a:ln w="0"/>
                <a:solidFill>
                  <a:srgbClr val="C1334D"/>
                </a:solidFill>
                <a:effectLst>
                  <a:outerShdw blurRad="38100" dist="19050" dir="2700000" algn="tl" rotWithShape="0">
                    <a:schemeClr val="dk1">
                      <a:alpha val="40000"/>
                    </a:schemeClr>
                  </a:outerShdw>
                </a:effectLst>
              </a:rPr>
              <a:t>CABLES FOR IP CAMERAS. </a:t>
            </a:r>
            <a:endParaRPr lang="en-US" b="1" u="sng" dirty="0" smtClean="0">
              <a:ln w="0"/>
              <a:solidFill>
                <a:srgbClr val="C1334D"/>
              </a:solidFill>
              <a:effectLst>
                <a:outerShdw blurRad="38100" dist="19050" dir="2700000" algn="tl" rotWithShape="0">
                  <a:schemeClr val="dk1">
                    <a:alpha val="40000"/>
                  </a:schemeClr>
                </a:outerShdw>
              </a:effectLst>
            </a:endParaRPr>
          </a:p>
        </p:txBody>
      </p:sp>
      <p:grpSp>
        <p:nvGrpSpPr>
          <p:cNvPr id="26" name="Google Shape;1422;p76"/>
          <p:cNvGrpSpPr/>
          <p:nvPr/>
        </p:nvGrpSpPr>
        <p:grpSpPr>
          <a:xfrm>
            <a:off x="8352088" y="3061864"/>
            <a:ext cx="613809" cy="293114"/>
            <a:chOff x="4920150" y="1977875"/>
            <a:chExt cx="68525" cy="33800"/>
          </a:xfrm>
        </p:grpSpPr>
        <p:sp>
          <p:nvSpPr>
            <p:cNvPr id="27" name="Google Shape;1423;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4;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5;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Rectangle 29"/>
          <p:cNvSpPr/>
          <p:nvPr/>
        </p:nvSpPr>
        <p:spPr>
          <a:xfrm>
            <a:off x="8277735" y="2780964"/>
            <a:ext cx="762516" cy="369332"/>
          </a:xfrm>
          <a:prstGeom prst="rect">
            <a:avLst/>
          </a:prstGeom>
        </p:spPr>
        <p:txBody>
          <a:bodyPr wrap="none">
            <a:spAutoFit/>
          </a:bodyPr>
          <a:lstStyle/>
          <a:p>
            <a:pPr algn="ctr"/>
            <a:r>
              <a:rPr lang="en-US" dirty="0" smtClean="0">
                <a:ln w="0"/>
                <a:effectLst>
                  <a:outerShdw blurRad="38100" dist="19050" dir="2700000" algn="tl" rotWithShape="0">
                    <a:schemeClr val="dk1">
                      <a:alpha val="40000"/>
                    </a:schemeClr>
                  </a:outerShdw>
                </a:effectLst>
              </a:rPr>
              <a:t>Result</a:t>
            </a: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8218018" y="2344782"/>
            <a:ext cx="4071465" cy="2375838"/>
          </a:xfrm>
          <a:prstGeom prst="rect">
            <a:avLst/>
          </a:prstGeom>
        </p:spPr>
      </p:pic>
      <p:sp>
        <p:nvSpPr>
          <p:cNvPr id="32" name="Rectangle 31"/>
          <p:cNvSpPr/>
          <p:nvPr/>
        </p:nvSpPr>
        <p:spPr>
          <a:xfrm>
            <a:off x="181317" y="570272"/>
            <a:ext cx="3607078" cy="584775"/>
          </a:xfrm>
          <a:prstGeom prst="rect">
            <a:avLst/>
          </a:prstGeom>
        </p:spPr>
        <p:txBody>
          <a:bodyPr wrap="none">
            <a:spAutoFit/>
          </a:bodyPr>
          <a:lstStyle/>
          <a:p>
            <a:pPr algn="ctr"/>
            <a:r>
              <a:rPr lang="en-US" sz="3200" dirty="0" smtClean="0">
                <a:ln w="0"/>
                <a:solidFill>
                  <a:schemeClr val="bg1"/>
                </a:solidFill>
                <a:effectLst>
                  <a:outerShdw blurRad="38100" dist="19050" dir="2700000" algn="tl" rotWithShape="0">
                    <a:schemeClr val="dk1">
                      <a:alpha val="40000"/>
                    </a:schemeClr>
                  </a:outerShdw>
                </a:effectLst>
              </a:rPr>
              <a:t>Experienced Gained </a:t>
            </a:r>
          </a:p>
        </p:txBody>
      </p:sp>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r="3478"/>
          <a:stretch/>
        </p:blipFill>
        <p:spPr>
          <a:xfrm>
            <a:off x="181317" y="4061958"/>
            <a:ext cx="2363110" cy="2479166"/>
          </a:xfrm>
          <a:prstGeom prst="rect">
            <a:avLst/>
          </a:prstGeom>
        </p:spPr>
      </p:pic>
      <p:sp>
        <p:nvSpPr>
          <p:cNvPr id="35" name="Rectangle 34"/>
          <p:cNvSpPr/>
          <p:nvPr/>
        </p:nvSpPr>
        <p:spPr>
          <a:xfrm>
            <a:off x="2614596" y="3976476"/>
            <a:ext cx="1112049" cy="2800767"/>
          </a:xfrm>
          <a:prstGeom prst="rect">
            <a:avLst/>
          </a:prstGeom>
        </p:spPr>
        <p:txBody>
          <a:bodyPr wrap="square">
            <a:spAutoFit/>
          </a:bodyPr>
          <a:lstStyle/>
          <a:p>
            <a:pPr algn="ctr"/>
            <a:r>
              <a:rPr lang="en-US" sz="1600" dirty="0" smtClean="0">
                <a:ln w="0"/>
                <a:effectLst>
                  <a:outerShdw blurRad="38100" dist="19050" dir="2700000" algn="tl" rotWithShape="0">
                    <a:schemeClr val="dk1">
                      <a:alpha val="40000"/>
                    </a:schemeClr>
                  </a:outerShdw>
                </a:effectLst>
              </a:rPr>
              <a:t>We first had to troubleshoot all the network cables to figure out which is the camera cable </a:t>
            </a:r>
            <a:endParaRPr lang="en-US" sz="1600" dirty="0" smtClean="0">
              <a:ln w="0"/>
              <a:effectLst>
                <a:outerShdw blurRad="38100" dist="19050" dir="2700000" algn="tl" rotWithShape="0">
                  <a:schemeClr val="dk1">
                    <a:alpha val="40000"/>
                  </a:schemeClr>
                </a:outerShdw>
              </a:effectLst>
            </a:endParaRPr>
          </a:p>
        </p:txBody>
      </p:sp>
      <p:sp>
        <p:nvSpPr>
          <p:cNvPr id="36" name="Rectangle 35"/>
          <p:cNvSpPr/>
          <p:nvPr/>
        </p:nvSpPr>
        <p:spPr>
          <a:xfrm>
            <a:off x="3302884" y="5869031"/>
            <a:ext cx="8465355" cy="584775"/>
          </a:xfrm>
          <a:prstGeom prst="rect">
            <a:avLst/>
          </a:prstGeom>
        </p:spPr>
        <p:txBody>
          <a:bodyPr wrap="square">
            <a:spAutoFit/>
          </a:bodyPr>
          <a:lstStyle/>
          <a:p>
            <a:pPr algn="ctr"/>
            <a:r>
              <a:rPr lang="en-US" sz="1600" dirty="0" smtClean="0">
                <a:ln w="0"/>
                <a:effectLst>
                  <a:outerShdw blurRad="38100" dist="19050" dir="2700000" algn="tl" rotWithShape="0">
                    <a:schemeClr val="dk1">
                      <a:alpha val="40000"/>
                    </a:schemeClr>
                  </a:outerShdw>
                </a:effectLst>
              </a:rPr>
              <a:t>We used the straight through crimping method, after discovering all the network cables we configure the camera on the NVR.</a:t>
            </a:r>
            <a:endParaRPr lang="en-US" sz="1600" dirty="0" smtClean="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6315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12192000" cy="1405166"/>
            <a:chOff x="0" y="275942"/>
            <a:chExt cx="12192000" cy="1754093"/>
          </a:xfrm>
        </p:grpSpPr>
        <p:sp>
          <p:nvSpPr>
            <p:cNvPr id="7" name="Rectangle 6"/>
            <p:cNvSpPr/>
            <p:nvPr/>
          </p:nvSpPr>
          <p:spPr>
            <a:xfrm flipV="1">
              <a:off x="0" y="1756568"/>
              <a:ext cx="12192000" cy="174656"/>
            </a:xfrm>
            <a:prstGeom prst="rect">
              <a:avLst/>
            </a:prstGeom>
            <a:solidFill>
              <a:srgbClr val="A23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75942"/>
              <a:ext cx="12192000" cy="1579822"/>
            </a:xfrm>
            <a:prstGeom prst="rect">
              <a:avLst/>
            </a:prstGeom>
            <a:solidFill>
              <a:srgbClr val="1C1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0" y="1931224"/>
              <a:ext cx="12192000" cy="98811"/>
            </a:xfrm>
            <a:prstGeom prst="rect">
              <a:avLst/>
            </a:prstGeom>
            <a:solidFill>
              <a:srgbClr val="A66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2963"/>
          <a:stretch/>
        </p:blipFill>
        <p:spPr>
          <a:xfrm>
            <a:off x="1453694" y="1405166"/>
            <a:ext cx="8096706" cy="5285350"/>
          </a:xfrm>
          <a:prstGeom prst="rect">
            <a:avLst/>
          </a:prstGeom>
        </p:spPr>
      </p:pic>
      <p:sp>
        <p:nvSpPr>
          <p:cNvPr id="5" name="Rectangle 4"/>
          <p:cNvSpPr/>
          <p:nvPr/>
        </p:nvSpPr>
        <p:spPr>
          <a:xfrm>
            <a:off x="2383076" y="808226"/>
            <a:ext cx="6689267" cy="461665"/>
          </a:xfrm>
          <a:prstGeom prst="rect">
            <a:avLst/>
          </a:prstGeom>
          <a:noFill/>
        </p:spPr>
        <p:txBody>
          <a:bodyPr wrap="none" lIns="91440" tIns="45720" rIns="91440" bIns="45720">
            <a:spAutoFit/>
          </a:bodyPr>
          <a:lstStyle/>
          <a:p>
            <a:pPr algn="ctr"/>
            <a:r>
              <a:rPr lang="en-US" sz="2400" b="0" cap="none" spc="0" dirty="0" smtClean="0">
                <a:ln w="0"/>
                <a:solidFill>
                  <a:schemeClr val="bg1"/>
                </a:solidFill>
                <a:effectLst>
                  <a:outerShdw blurRad="38100" dist="19050" dir="2700000" algn="tl" rotWithShape="0">
                    <a:schemeClr val="dk1">
                      <a:alpha val="40000"/>
                    </a:schemeClr>
                  </a:outerShdw>
                </a:effectLst>
              </a:rPr>
              <a:t>Clear result after configuration and troubleshooting </a:t>
            </a:r>
            <a:endParaRPr lang="en-US" sz="2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96079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1405166"/>
            <a:chOff x="0" y="275942"/>
            <a:chExt cx="12192000" cy="1754093"/>
          </a:xfrm>
        </p:grpSpPr>
        <p:sp>
          <p:nvSpPr>
            <p:cNvPr id="5" name="Rectangle 4"/>
            <p:cNvSpPr/>
            <p:nvPr/>
          </p:nvSpPr>
          <p:spPr>
            <a:xfrm flipV="1">
              <a:off x="0" y="1756568"/>
              <a:ext cx="12192000" cy="174656"/>
            </a:xfrm>
            <a:prstGeom prst="rect">
              <a:avLst/>
            </a:prstGeom>
            <a:solidFill>
              <a:srgbClr val="A23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275942"/>
              <a:ext cx="12192000" cy="1579822"/>
            </a:xfrm>
            <a:prstGeom prst="rect">
              <a:avLst/>
            </a:prstGeom>
            <a:solidFill>
              <a:srgbClr val="1C1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0" y="1931224"/>
              <a:ext cx="12192000" cy="98811"/>
            </a:xfrm>
            <a:prstGeom prst="rect">
              <a:avLst/>
            </a:prstGeom>
            <a:solidFill>
              <a:srgbClr val="A66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1025049" y="479072"/>
            <a:ext cx="2529219" cy="584775"/>
          </a:xfrm>
          <a:prstGeom prst="rect">
            <a:avLst/>
          </a:prstGeom>
        </p:spPr>
        <p:txBody>
          <a:bodyPr wrap="none">
            <a:spAutoFit/>
          </a:bodyPr>
          <a:lstStyle/>
          <a:p>
            <a:pPr algn="ctr"/>
            <a:r>
              <a:rPr lang="en-US" sz="3200" dirty="0" smtClean="0">
                <a:ln w="0"/>
                <a:solidFill>
                  <a:schemeClr val="bg1"/>
                </a:solidFill>
                <a:effectLst>
                  <a:outerShdw blurRad="38100" dist="19050" dir="2700000" algn="tl" rotWithShape="0">
                    <a:schemeClr val="dk1">
                      <a:alpha val="40000"/>
                    </a:schemeClr>
                  </a:outerShdw>
                </a:effectLst>
              </a:rPr>
              <a:t>SMART LOCKS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405" y="1871344"/>
            <a:ext cx="3297604" cy="4396805"/>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0633" y="1448260"/>
            <a:ext cx="2902267" cy="5159586"/>
          </a:xfrm>
          <a:prstGeom prst="rect">
            <a:avLst/>
          </a:prstGeom>
        </p:spPr>
      </p:pic>
      <p:sp>
        <p:nvSpPr>
          <p:cNvPr id="12" name="Rectangle 11"/>
          <p:cNvSpPr/>
          <p:nvPr/>
        </p:nvSpPr>
        <p:spPr>
          <a:xfrm>
            <a:off x="3697009" y="3243223"/>
            <a:ext cx="3788783" cy="1569660"/>
          </a:xfrm>
          <a:prstGeom prst="rect">
            <a:avLst/>
          </a:prstGeom>
          <a:no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Installation of smart locks with security functions like </a:t>
            </a:r>
          </a:p>
          <a:p>
            <a:pPr algn="ctr"/>
            <a:r>
              <a:rPr lang="en-US" sz="2400" dirty="0" smtClean="0">
                <a:ln w="0"/>
                <a:effectLst>
                  <a:outerShdw blurRad="38100" dist="19050" dir="2700000" algn="tl" rotWithShape="0">
                    <a:schemeClr val="dk1">
                      <a:alpha val="40000"/>
                    </a:schemeClr>
                  </a:outerShdw>
                </a:effectLst>
              </a:rPr>
              <a:t>Code, finger print, cards and a manual key.</a:t>
            </a:r>
            <a:endParaRPr lang="en-US"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47539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TotalTime>
  <Words>546</Words>
  <Application>Microsoft Office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Abana</dc:creator>
  <cp:lastModifiedBy>Joshua Abana</cp:lastModifiedBy>
  <cp:revision>41</cp:revision>
  <dcterms:created xsi:type="dcterms:W3CDTF">2023-11-24T19:00:45Z</dcterms:created>
  <dcterms:modified xsi:type="dcterms:W3CDTF">2023-11-26T21:30:59Z</dcterms:modified>
</cp:coreProperties>
</file>